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63" r:id="rId4"/>
    <p:sldId id="267" r:id="rId5"/>
    <p:sldId id="262" r:id="rId6"/>
    <p:sldId id="265" r:id="rId7"/>
    <p:sldId id="266" r:id="rId8"/>
    <p:sldId id="268" r:id="rId9"/>
    <p:sldId id="269" r:id="rId10"/>
    <p:sldId id="270" r:id="rId11"/>
    <p:sldId id="271" r:id="rId1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78"/>
    <p:restoredTop sz="94689"/>
  </p:normalViewPr>
  <p:slideViewPr>
    <p:cSldViewPr>
      <p:cViewPr varScale="1">
        <p:scale>
          <a:sx n="127" d="100"/>
          <a:sy n="127" d="100"/>
        </p:scale>
        <p:origin x="36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55BE649-1426-427C-BDE3-B94810C18A92}" type="datetimeFigureOut">
              <a:rPr lang="en-US"/>
              <a:pPr>
                <a:defRPr/>
              </a:pPr>
              <a:t>1/5/24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2045813-8754-4D77-A616-CA245ED96E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9276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4777DF8-168C-41F8-9873-EF9531D85D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16557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4777DF8-168C-41F8-9873-EF9531D85D6D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0738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4BA5D-CE09-4B7F-B337-D44AB62252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1228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1663D-2214-4230-8772-4A87406331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1971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87B02-66C1-4AD9-B250-60BF310C9C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7731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3825B-0B81-4DB4-9FFC-C8F6D089BB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1314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67E486-EF2C-4515-BB44-B18C0FFD31FF}"/>
              </a:ext>
            </a:extLst>
          </p:cNvPr>
          <p:cNvSpPr/>
          <p:nvPr userDrawn="1"/>
        </p:nvSpPr>
        <p:spPr>
          <a:xfrm>
            <a:off x="7714099" y="6400800"/>
            <a:ext cx="99257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Confidential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BF7F4F7-A1AC-4583-BAC6-62CAAEC80DCF}"/>
              </a:ext>
            </a:extLst>
          </p:cNvPr>
          <p:cNvGrpSpPr/>
          <p:nvPr userDrawn="1"/>
        </p:nvGrpSpPr>
        <p:grpSpPr>
          <a:xfrm>
            <a:off x="243053" y="5623505"/>
            <a:ext cx="8657894" cy="777295"/>
            <a:chOff x="243053" y="5577324"/>
            <a:chExt cx="8657894" cy="777295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AB855A28-D6C8-4F95-9F93-A4413D31EF4B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666" r="2381" b="38334"/>
            <a:stretch/>
          </p:blipFill>
          <p:spPr>
            <a:xfrm>
              <a:off x="243053" y="5715866"/>
              <a:ext cx="2667000" cy="48786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D141989D-EF78-4372-BE85-10E1FB2C42B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41230" y="5715866"/>
              <a:ext cx="2259717" cy="479572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C278ED1A-E426-4858-991E-AB30DF241F31}"/>
                </a:ext>
              </a:extLst>
            </p:cNvPr>
            <p:cNvPicPr/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4200" y="5577324"/>
              <a:ext cx="3200400" cy="77729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05789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7B1FA-8B3A-405E-BA45-F21B26705D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930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B264AE-7528-4D69-93DF-8275E35024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9802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12DB1-6E3E-4F42-9F94-DF2DB1B0CB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6780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8DE52-4F76-4372-A57A-687122285A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714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8DD66-143D-4492-8F90-1E6DF681C6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9654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A15FD-4E3C-498D-9F44-040B1F0730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6814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7A119-EF45-4E8B-A69C-284C53B9AC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0855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Confidential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59A8AA54-7C56-4DC6-A1B4-74CC0BAF33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dirty="0"/>
              <a:t>Company Name</a:t>
            </a:r>
            <a:br>
              <a:rPr lang="en-US" altLang="en-US" dirty="0"/>
            </a:br>
            <a:r>
              <a:rPr lang="en-US" altLang="en-US" sz="2400" dirty="0"/>
              <a:t>“Tag Line if you Have One”</a:t>
            </a:r>
            <a:endParaRPr lang="en-US" altLang="en-US" dirty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081447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dirty="0"/>
              <a:t>Team Name</a:t>
            </a:r>
          </a:p>
          <a:p>
            <a:pPr eaLnBrk="1" hangingPunct="1"/>
            <a:r>
              <a:rPr lang="en-US" altLang="en-US" dirty="0"/>
              <a:t>Date of Presentation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grpSp>
        <p:nvGrpSpPr>
          <p:cNvPr id="8" name="Group 7" descr="UB School of Management logo, UB Startup and Innovation Collaboratory and Blackstone LaunchPad logo, UB Business and Entrepreneur Partnerships logo">
            <a:extLst>
              <a:ext uri="{FF2B5EF4-FFF2-40B4-BE49-F238E27FC236}">
                <a16:creationId xmlns:a16="http://schemas.microsoft.com/office/drawing/2014/main" id="{3BF7F4F7-A1AC-4583-BAC6-62CAAEC80DCF}"/>
              </a:ext>
            </a:extLst>
          </p:cNvPr>
          <p:cNvGrpSpPr/>
          <p:nvPr/>
        </p:nvGrpSpPr>
        <p:grpSpPr>
          <a:xfrm>
            <a:off x="152400" y="5547305"/>
            <a:ext cx="8657894" cy="777295"/>
            <a:chOff x="243053" y="5577324"/>
            <a:chExt cx="8657894" cy="777295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385AB5CD-71E5-4EC3-B8E0-D2F1C678CA5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666" r="2381" b="38334"/>
            <a:stretch/>
          </p:blipFill>
          <p:spPr>
            <a:xfrm>
              <a:off x="243053" y="5715866"/>
              <a:ext cx="2667000" cy="487865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0B047C3C-15EA-4C90-A22B-E84CC520348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41230" y="5715866"/>
              <a:ext cx="2259717" cy="479572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C278ED1A-E426-4858-991E-AB30DF241F31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24200" y="5577324"/>
              <a:ext cx="3200400" cy="77729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Financial Projections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These will be pretty basic for your first presentation in January.  </a:t>
            </a:r>
          </a:p>
          <a:p>
            <a:pPr eaLnBrk="1" hangingPunct="1"/>
            <a:r>
              <a:rPr lang="en-US" altLang="en-US"/>
              <a:t>Show us some simple pro-forma summary financials:</a:t>
            </a:r>
          </a:p>
          <a:p>
            <a:pPr lvl="1" eaLnBrk="1" hangingPunct="1"/>
            <a:r>
              <a:rPr lang="en-US" altLang="en-US"/>
              <a:t>Units Sold at x Unit Price</a:t>
            </a:r>
          </a:p>
          <a:p>
            <a:pPr lvl="1" eaLnBrk="1" hangingPunct="1"/>
            <a:r>
              <a:rPr lang="en-US" altLang="en-US"/>
              <a:t>Profit/Loss</a:t>
            </a:r>
          </a:p>
          <a:p>
            <a:pPr lvl="1" eaLnBrk="1" hangingPunct="1"/>
            <a:r>
              <a:rPr lang="en-US" altLang="en-US"/>
              <a:t>Cashflow/Investment dollars needed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Summary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Restate the opportunity</a:t>
            </a:r>
          </a:p>
          <a:p>
            <a:pPr eaLnBrk="1" hangingPunct="1"/>
            <a:r>
              <a:rPr lang="en-US" altLang="en-US"/>
              <a:t>Restate the pain</a:t>
            </a:r>
          </a:p>
          <a:p>
            <a:pPr eaLnBrk="1" hangingPunct="1"/>
            <a:r>
              <a:rPr lang="en-US" altLang="en-US"/>
              <a:t>Restate why your solution is unique</a:t>
            </a:r>
          </a:p>
          <a:p>
            <a:pPr eaLnBrk="1" hangingPunct="1"/>
            <a:r>
              <a:rPr lang="en-US" altLang="en-US"/>
              <a:t>Show us why you should go on to the next round.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Problem and Market Opportunity</a:t>
            </a:r>
            <a:br>
              <a:rPr lang="en-US" altLang="en-US" sz="3200"/>
            </a:br>
            <a:r>
              <a:rPr lang="en-US" altLang="en-US" sz="4000"/>
              <a:t>	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74800"/>
            <a:ext cx="8229600" cy="4551363"/>
          </a:xfrm>
        </p:spPr>
        <p:txBody>
          <a:bodyPr/>
          <a:lstStyle/>
          <a:p>
            <a:pPr eaLnBrk="1" hangingPunct="1"/>
            <a:r>
              <a:rPr lang="en-US" altLang="en-US" dirty="0"/>
              <a:t>What pain are you solving?</a:t>
            </a:r>
          </a:p>
          <a:p>
            <a:pPr eaLnBrk="1" hangingPunct="1"/>
            <a:r>
              <a:rPr lang="en-US" altLang="en-US" dirty="0"/>
              <a:t>What problem is your company addressing</a:t>
            </a:r>
          </a:p>
          <a:p>
            <a:pPr eaLnBrk="1" hangingPunct="1"/>
            <a:r>
              <a:rPr lang="en-US" altLang="en-US" dirty="0"/>
              <a:t>What is your market opportunity?</a:t>
            </a:r>
          </a:p>
          <a:p>
            <a:pPr lvl="1" eaLnBrk="1" hangingPunct="1"/>
            <a:r>
              <a:rPr lang="en-US" altLang="en-US" dirty="0"/>
              <a:t>How big is the whole market?</a:t>
            </a:r>
          </a:p>
          <a:p>
            <a:pPr eaLnBrk="1" hangingPunct="1">
              <a:buFontTx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Solution / Product</a:t>
            </a:r>
          </a:p>
        </p:txBody>
      </p:sp>
      <p:sp>
        <p:nvSpPr>
          <p:cNvPr id="6147" name="Content Placeholder 4"/>
          <p:cNvSpPr>
            <a:spLocks noGrp="1"/>
          </p:cNvSpPr>
          <p:nvPr>
            <p:ph idx="1"/>
          </p:nvPr>
        </p:nvSpPr>
        <p:spPr>
          <a:xfrm>
            <a:off x="457200" y="1370719"/>
            <a:ext cx="8229600" cy="4525963"/>
          </a:xfrm>
        </p:spPr>
        <p:txBody>
          <a:bodyPr/>
          <a:lstStyle/>
          <a:p>
            <a:r>
              <a:rPr lang="en-US" altLang="en-US"/>
              <a:t>What is your solution to the problem?</a:t>
            </a:r>
          </a:p>
          <a:p>
            <a:r>
              <a:rPr lang="en-US" altLang="en-US"/>
              <a:t>What is your product or service?</a:t>
            </a:r>
          </a:p>
          <a:p>
            <a:r>
              <a:rPr lang="en-US" altLang="en-US"/>
              <a:t>How is your solution or product unique as compared to all of the other existing solutions that may be out there already?</a:t>
            </a:r>
          </a:p>
          <a:p>
            <a:pPr lvl="1"/>
            <a:r>
              <a:rPr lang="en-US" altLang="en-US"/>
              <a:t>Don’t get into deep competitive analysis at this point of the presentation, just explain at a higher level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Business Model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will your product be sold?</a:t>
            </a:r>
          </a:p>
          <a:p>
            <a:pPr lvl="1" eaLnBrk="1" hangingPunct="1"/>
            <a:r>
              <a:rPr lang="en-US" altLang="en-US"/>
              <a:t>Subscription?</a:t>
            </a:r>
          </a:p>
          <a:p>
            <a:pPr lvl="1" eaLnBrk="1" hangingPunct="1"/>
            <a:r>
              <a:rPr lang="en-US" altLang="en-US"/>
              <a:t>Fee/One Time sale?</a:t>
            </a:r>
          </a:p>
          <a:p>
            <a:pPr lvl="1" eaLnBrk="1" hangingPunct="1"/>
            <a:r>
              <a:rPr lang="en-US" altLang="en-US"/>
              <a:t>Recurring revenue?</a:t>
            </a:r>
          </a:p>
          <a:p>
            <a:pPr eaLnBrk="1" hangingPunct="1"/>
            <a:r>
              <a:rPr lang="en-US" altLang="en-US"/>
              <a:t>What is required to become profitable?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Underlying Magic / Technology / Your Secret Sauce	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Provide more detail on the technology and/or process that you have developed to deliver your new/unique solution.</a:t>
            </a:r>
          </a:p>
          <a:p>
            <a:pPr lvl="1" eaLnBrk="1" hangingPunct="1"/>
            <a:r>
              <a:rPr lang="en-US" altLang="en-US"/>
              <a:t>If appropriate, discuss patent status</a:t>
            </a:r>
          </a:p>
          <a:p>
            <a:pPr lvl="1" eaLnBrk="1" hangingPunct="1"/>
            <a:r>
              <a:rPr lang="en-US" altLang="en-US"/>
              <a:t>If not patentable, how is your solution unique?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Marketing and Sales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Who is your target customer?</a:t>
            </a:r>
          </a:p>
          <a:p>
            <a:pPr eaLnBrk="1" hangingPunct="1"/>
            <a:r>
              <a:rPr lang="en-US" altLang="en-US"/>
              <a:t>What defines an “ideal” customer prospect?</a:t>
            </a:r>
          </a:p>
          <a:p>
            <a:pPr eaLnBrk="1" hangingPunct="1"/>
            <a:r>
              <a:rPr lang="en-US" altLang="en-US"/>
              <a:t>What is your value proposition to the customer?</a:t>
            </a:r>
          </a:p>
          <a:p>
            <a:pPr eaLnBrk="1" hangingPunct="1"/>
            <a:r>
              <a:rPr lang="en-US" altLang="en-US"/>
              <a:t>What pain are you eliminating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Competition	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Who is your existing competition?</a:t>
            </a:r>
          </a:p>
          <a:p>
            <a:pPr eaLnBrk="1" hangingPunct="1"/>
            <a:r>
              <a:rPr lang="en-US" altLang="en-US" dirty="0"/>
              <a:t>What are their strengths and weaknesses vs. your solution? – You may want to make a matrix showing your product and attributes vs. all competitors </a:t>
            </a:r>
          </a:p>
          <a:p>
            <a:pPr eaLnBrk="1" hangingPunct="1"/>
            <a:r>
              <a:rPr lang="en-US" altLang="en-US" dirty="0"/>
              <a:t>Why are you different?  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Your Team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6084"/>
            <a:ext cx="8229600" cy="4525963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dirty="0"/>
              <a:t>List your management team and their backgrounds, experience, other successes if you have any, etc.</a:t>
            </a:r>
          </a:p>
          <a:p>
            <a:pPr eaLnBrk="1" hangingPunct="1">
              <a:defRPr/>
            </a:pPr>
            <a:r>
              <a:rPr lang="en-US" dirty="0"/>
              <a:t>List any advisors that you may have</a:t>
            </a:r>
          </a:p>
          <a:p>
            <a:pPr eaLnBrk="1" hangingPunct="1">
              <a:defRPr/>
            </a:pPr>
            <a:r>
              <a:rPr lang="en-US" dirty="0"/>
              <a:t>Why is this team well suited to launch this opportunity?  Remember…investors will invest in an “A” Team with a “B” Idea before a “B” Team with an “A” Idea.  They want to know you can execute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Milestones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If you have them…</a:t>
            </a:r>
          </a:p>
          <a:p>
            <a:pPr lvl="1" eaLnBrk="1" hangingPunct="1"/>
            <a:r>
              <a:rPr lang="en-US" altLang="en-US"/>
              <a:t>Beta tests</a:t>
            </a:r>
          </a:p>
          <a:p>
            <a:pPr lvl="1" eaLnBrk="1" hangingPunct="1"/>
            <a:r>
              <a:rPr lang="en-US" altLang="en-US"/>
              <a:t>Customers</a:t>
            </a:r>
          </a:p>
          <a:p>
            <a:pPr lvl="1" eaLnBrk="1" hangingPunct="1"/>
            <a:r>
              <a:rPr lang="en-US" altLang="en-US"/>
              <a:t>Letters of support</a:t>
            </a:r>
          </a:p>
          <a:p>
            <a:pPr lvl="1" eaLnBrk="1" hangingPunct="1"/>
            <a:r>
              <a:rPr lang="en-US" altLang="en-US"/>
              <a:t>Etc.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406</Words>
  <Application>Microsoft Macintosh PowerPoint</Application>
  <PresentationFormat>On-screen Show (4:3)</PresentationFormat>
  <Paragraphs>55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Arial</vt:lpstr>
      <vt:lpstr>Default Design</vt:lpstr>
      <vt:lpstr>Company Name “Tag Line if you Have One”</vt:lpstr>
      <vt:lpstr>Problem and Market Opportunity  </vt:lpstr>
      <vt:lpstr>Solution / Product</vt:lpstr>
      <vt:lpstr>Business Model</vt:lpstr>
      <vt:lpstr>Underlying Magic / Technology / Your Secret Sauce </vt:lpstr>
      <vt:lpstr>Marketing and Sales</vt:lpstr>
      <vt:lpstr>Competition </vt:lpstr>
      <vt:lpstr>Your Team</vt:lpstr>
      <vt:lpstr>Milestones</vt:lpstr>
      <vt:lpstr>Financial Projections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Name</dc:title>
  <dc:creator>altheal</dc:creator>
  <cp:lastModifiedBy>Microsoft Office User</cp:lastModifiedBy>
  <cp:revision>20</cp:revision>
  <dcterms:created xsi:type="dcterms:W3CDTF">2005-08-01T19:10:00Z</dcterms:created>
  <dcterms:modified xsi:type="dcterms:W3CDTF">2024-01-05T14:43:31Z</dcterms:modified>
</cp:coreProperties>
</file>